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264" r:id="rId3"/>
    <p:sldId id="265" r:id="rId4"/>
    <p:sldId id="290" r:id="rId5"/>
    <p:sldId id="299" r:id="rId6"/>
    <p:sldId id="300" r:id="rId7"/>
    <p:sldId id="29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FD5"/>
    <a:srgbClr val="3CD3FF"/>
    <a:srgbClr val="54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6"/>
    <p:restoredTop sz="85976"/>
  </p:normalViewPr>
  <p:slideViewPr>
    <p:cSldViewPr snapToGrid="0" snapToObjects="1">
      <p:cViewPr varScale="1">
        <p:scale>
          <a:sx n="223" d="100"/>
          <a:sy n="223" d="100"/>
        </p:scale>
        <p:origin x="2440" y="-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74B56-87A9-9B4E-A5A9-93BE473A1972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240C9-9FFE-DF44-907B-161CE1377C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98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Tim to present this slide</a:t>
            </a:r>
            <a:endParaRPr dirty="0"/>
          </a:p>
        </p:txBody>
      </p:sp>
      <p:sp>
        <p:nvSpPr>
          <p:cNvPr id="67" name="Google Shape;67;p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42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Tim to present this slide</a:t>
            </a:r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75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Tim to present this slide</a:t>
            </a:r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497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 to present this slide</a:t>
            </a:r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422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 to present this slide</a:t>
            </a:r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36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 to present this slide</a:t>
            </a:r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122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aae270d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73aae270d8_1_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Tim to present this slide</a:t>
            </a:r>
            <a:endParaRPr lang="en-US" dirty="0"/>
          </a:p>
        </p:txBody>
      </p:sp>
      <p:sp>
        <p:nvSpPr>
          <p:cNvPr id="76" name="Google Shape;76;g73aae270d8_1_1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290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6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1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7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/>
        </p:nvSpPr>
        <p:spPr>
          <a:xfrm>
            <a:off x="358758" y="6611159"/>
            <a:ext cx="722602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 Credit Goes Here</a:t>
            </a:r>
            <a:endParaRPr sz="9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62856" y="5723098"/>
            <a:ext cx="5022850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452438" y="5175081"/>
            <a:ext cx="8186737" cy="26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1021842" y="3829050"/>
            <a:ext cx="7089775" cy="119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D8D8D8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66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eed the Future-only branded blank">
  <p:cSld name="Feed the Future-only branded 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448041" y="1156441"/>
            <a:ext cx="8229600" cy="59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7D2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D37D2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33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8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07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6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0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1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1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9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0D47-8D17-324B-94A7-44F48A0A5ACF}" type="datetimeFigureOut">
              <a:rPr lang="en-US" smtClean="0"/>
              <a:t>7/15/20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B9531-601C-0241-80A4-9ECDF6917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6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10" Type="http://schemas.openxmlformats.org/officeDocument/2006/relationships/hyperlink" Target="https://www.bangladesh.gov.bd/index.php?lang=en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tif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E0505-8625-4D44-9248-6FC8D271FAD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426128" y="994410"/>
            <a:ext cx="7717871" cy="1195388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77"/>
              </a:rPr>
              <a:t>Scaling-out awareness of Fall Armyworm IPM:</a:t>
            </a:r>
          </a:p>
          <a:p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77"/>
              </a:rPr>
              <a:t>Experiences in Bangladesh with SAWBO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952CF-FC6F-D140-A483-5ECCD750C58D}"/>
              </a:ext>
            </a:extLst>
          </p:cNvPr>
          <p:cNvGrpSpPr/>
          <p:nvPr/>
        </p:nvGrpSpPr>
        <p:grpSpPr>
          <a:xfrm>
            <a:off x="0" y="5932449"/>
            <a:ext cx="9144000" cy="847492"/>
            <a:chOff x="0" y="5910147"/>
            <a:chExt cx="9144000" cy="8474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C55969-BBED-4B40-AC2B-691DB262351F}"/>
                </a:ext>
              </a:extLst>
            </p:cNvPr>
            <p:cNvSpPr/>
            <p:nvPr/>
          </p:nvSpPr>
          <p:spPr>
            <a:xfrm>
              <a:off x="5765180" y="5954751"/>
              <a:ext cx="1025913" cy="80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Image result for BHEARD Michigan">
              <a:extLst>
                <a:ext uri="{FF2B5EF4-FFF2-40B4-BE49-F238E27FC236}">
                  <a16:creationId xmlns:a16="http://schemas.microsoft.com/office/drawing/2014/main" id="{0429C650-5BC7-854E-BAFD-28F7D66115A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22" y="6096890"/>
              <a:ext cx="1554597" cy="518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4F88B4-FA45-1A4B-8D45-F6CE28AFE81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59" y="6076183"/>
              <a:ext cx="630161" cy="5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86F714-69A6-7343-8ADC-BB0A63001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970" y="6058248"/>
              <a:ext cx="746831" cy="55725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8A63373-E3B8-264C-9E45-DA9825D5A2E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910147"/>
              <a:ext cx="9144000" cy="0"/>
            </a:xfrm>
            <a:prstGeom prst="line">
              <a:avLst/>
            </a:prstGeom>
            <a:ln w="63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C0A1C-EE4B-1B4D-B4F2-91260899F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91" y="2189798"/>
            <a:ext cx="3024453" cy="2601603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39BF14-3389-1846-B07C-ABAB706EF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696708-0868-9F41-9205-ECE8B6DFB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89574"/>
            <a:ext cx="9144000" cy="977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8FC00C-ED68-BA44-B1A7-9FDE474E82D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87" y="2189798"/>
            <a:ext cx="4278568" cy="260160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A7343F8-A0C7-0E4B-B067-7D14F8F00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1491347" cy="4231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4808A18-86E9-F141-AA81-C2B23A63AE7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CA85B127-9F6E-C84F-8D39-57D7AF0C4D42}"/>
              </a:ext>
            </a:extLst>
          </p:cNvPr>
          <p:cNvSpPr txBox="1">
            <a:spLocks/>
          </p:cNvSpPr>
          <p:nvPr/>
        </p:nvSpPr>
        <p:spPr>
          <a:xfrm>
            <a:off x="-7821" y="5194059"/>
            <a:ext cx="9159642" cy="738390"/>
          </a:xfrm>
          <a:prstGeom prst="rect">
            <a:avLst/>
          </a:prstGeom>
          <a:solidFill>
            <a:srgbClr val="3DAFD5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1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defTabSz="914400" rtl="0" eaLnBrk="1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b="0"/>
              <a:t>Timothy J. Krupnik | International Maize and Wheat Improvement center (CIMMYT)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5554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0-05-03 at 11.44.37 AM" descr="Screen Recording 2020-05-03 at 11.44.37 AM">
            <a:hlinkClick r:id="" action="ppaction://media"/>
            <a:extLst>
              <a:ext uri="{FF2B5EF4-FFF2-40B4-BE49-F238E27FC236}">
                <a16:creationId xmlns:a16="http://schemas.microsoft.com/office/drawing/2014/main" id="{C2330BD3-40AF-0A44-B460-57E8A2020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683" y="1974655"/>
            <a:ext cx="6078480" cy="3313539"/>
          </a:xfrm>
          <a:prstGeom prst="rect">
            <a:avLst/>
          </a:prstGeom>
        </p:spPr>
      </p:pic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57200" y="1048576"/>
            <a:ext cx="82296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7D28"/>
              </a:buClr>
              <a:buSzPts val="3200"/>
              <a:buFont typeface="Arial"/>
              <a:buNone/>
            </a:pP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77"/>
              </a:rPr>
              <a:t>The global spread of FAW as an invasive pest</a:t>
            </a:r>
            <a:endParaRPr sz="28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601D8-1084-DD43-A053-FD44467E077F}"/>
              </a:ext>
            </a:extLst>
          </p:cNvPr>
          <p:cNvGrpSpPr/>
          <p:nvPr/>
        </p:nvGrpSpPr>
        <p:grpSpPr>
          <a:xfrm>
            <a:off x="0" y="5932449"/>
            <a:ext cx="9144000" cy="847492"/>
            <a:chOff x="0" y="5910147"/>
            <a:chExt cx="9144000" cy="847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9D985-0C80-3F4D-B96C-CAEF88812F2D}"/>
                </a:ext>
              </a:extLst>
            </p:cNvPr>
            <p:cNvSpPr/>
            <p:nvPr/>
          </p:nvSpPr>
          <p:spPr>
            <a:xfrm>
              <a:off x="5765180" y="5954751"/>
              <a:ext cx="1025913" cy="80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Image result for BHEARD Michigan">
              <a:extLst>
                <a:ext uri="{FF2B5EF4-FFF2-40B4-BE49-F238E27FC236}">
                  <a16:creationId xmlns:a16="http://schemas.microsoft.com/office/drawing/2014/main" id="{F2185664-6C2B-7B43-B0A9-8BF13982CC96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22" y="6096890"/>
              <a:ext cx="1554597" cy="518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FA2270-2233-1744-938A-9950506D13C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59" y="6076183"/>
              <a:ext cx="630161" cy="5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39042-5CC7-4348-9D8C-2DDB6526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5970" y="6058248"/>
              <a:ext cx="746831" cy="5572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A31976-A3D3-6048-8D1E-90D8414922B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910147"/>
              <a:ext cx="9144000" cy="0"/>
            </a:xfrm>
            <a:prstGeom prst="line">
              <a:avLst/>
            </a:prstGeom>
            <a:ln w="63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Google Shape;79;p17">
            <a:extLst>
              <a:ext uri="{FF2B5EF4-FFF2-40B4-BE49-F238E27FC236}">
                <a16:creationId xmlns:a16="http://schemas.microsoft.com/office/drawing/2014/main" id="{9B21C19C-6DAF-064E-A0F8-31D205A6BF14}"/>
              </a:ext>
            </a:extLst>
          </p:cNvPr>
          <p:cNvSpPr txBox="1"/>
          <p:nvPr/>
        </p:nvSpPr>
        <p:spPr>
          <a:xfrm>
            <a:off x="0" y="1847856"/>
            <a:ext cx="6078480" cy="60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Gill Sans MT" panose="020B0502020104020203" pitchFamily="34" charset="77"/>
                <a:sym typeface="Arial"/>
              </a:rPr>
              <a:t>The g</a:t>
            </a:r>
            <a:r>
              <a:rPr lang="en-US" sz="1800" dirty="0">
                <a:latin typeface="Gill Sans MT" panose="020B0502020104020203" pitchFamily="34" charset="77"/>
              </a:rPr>
              <a:t>lobal spread of </a:t>
            </a:r>
            <a:r>
              <a:rPr lang="en-US" sz="1800" i="0" u="none" strike="noStrike" cap="none" dirty="0">
                <a:solidFill>
                  <a:srgbClr val="000000"/>
                </a:solidFill>
                <a:latin typeface="Gill Sans MT" panose="020B0502020104020203" pitchFamily="34" charset="77"/>
                <a:sym typeface="Arial"/>
              </a:rPr>
              <a:t>Fall Armyworm since 2015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i="0" u="none" strike="noStrike" cap="none" dirty="0">
              <a:solidFill>
                <a:srgbClr val="000000"/>
              </a:solidFill>
              <a:latin typeface="Gill Sans MT" panose="020B0502020104020203" pitchFamily="34" charset="7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Gill Sans MT" panose="020B0502020104020203" pitchFamily="34" charset="77"/>
                <a:sym typeface="Arial"/>
              </a:rPr>
              <a:t> </a:t>
            </a:r>
          </a:p>
        </p:txBody>
      </p:sp>
      <p:sp>
        <p:nvSpPr>
          <p:cNvPr id="16" name="Google Shape;79;p17">
            <a:extLst>
              <a:ext uri="{FF2B5EF4-FFF2-40B4-BE49-F238E27FC236}">
                <a16:creationId xmlns:a16="http://schemas.microsoft.com/office/drawing/2014/main" id="{FF45A766-83F6-4948-A803-34DD8A4A6F68}"/>
              </a:ext>
            </a:extLst>
          </p:cNvPr>
          <p:cNvSpPr txBox="1"/>
          <p:nvPr/>
        </p:nvSpPr>
        <p:spPr>
          <a:xfrm>
            <a:off x="-15642" y="5353635"/>
            <a:ext cx="5870651" cy="372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000" i="1" dirty="0"/>
              <a:t>Animation courtesy of F. Baudron (CIMMYT)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2DD2D-5793-AE42-A185-193DC2A543E4}"/>
              </a:ext>
            </a:extLst>
          </p:cNvPr>
          <p:cNvSpPr/>
          <p:nvPr/>
        </p:nvSpPr>
        <p:spPr>
          <a:xfrm>
            <a:off x="5539024" y="1517486"/>
            <a:ext cx="3557240" cy="355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de-DE" b="1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Why is Fall Armyworm a concern?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de-DE" sz="1300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Numerous sinks (polyphagous)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de-DE" sz="1300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High fecundity (reproductive rate)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de-DE" sz="1300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Large range of environmental and habitat suitability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de-DE" sz="1300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Very high dispersal range (large number of sources and sinks)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Rapid invasion in Africa: 13.5 mill tons of maize worth US$ 3 billion lost (Dey et al. 2017)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Gill Sans MT" panose="020B0502020104020203" pitchFamily="34" charset="77"/>
              <a:ea typeface="Tw Cen MT" charset="0"/>
              <a:cs typeface="Tw Cen MT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C60BC1-76EA-324A-AEE9-5D2872903C1E}"/>
              </a:ext>
            </a:extLst>
          </p:cNvPr>
          <p:cNvSpPr/>
          <p:nvPr/>
        </p:nvSpPr>
        <p:spPr>
          <a:xfrm>
            <a:off x="5586760" y="4288715"/>
            <a:ext cx="355724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de-DE" b="1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Invasion in Bangladesh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latin typeface="Gill Sans MT" panose="020B0502020104020203" pitchFamily="34" charset="77"/>
              </a:rPr>
              <a:t>Monitoring began in October 2018 by BARI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latin typeface="Gill Sans MT" panose="020B0502020104020203" pitchFamily="34" charset="77"/>
              </a:rPr>
              <a:t>Detection in November of 2018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latin typeface="Gill Sans MT" panose="020B0502020104020203" pitchFamily="34" charset="77"/>
              </a:rPr>
              <a:t>Early attack affected 14 districts in the winter 2018-19 seasons</a:t>
            </a:r>
          </a:p>
          <a:p>
            <a:pPr marL="285750" lvl="0" indent="-285750">
              <a:spcAft>
                <a:spcPts val="500"/>
              </a:spcAft>
              <a:buSzPts val="1800"/>
              <a:buFont typeface="Arial" panose="020B0604020202020204" pitchFamily="34" charset="0"/>
              <a:buChar char="•"/>
            </a:pPr>
            <a:r>
              <a:rPr lang="en-US" sz="1300" dirty="0">
                <a:latin typeface="Gill Sans MT" panose="020B0502020104020203" pitchFamily="34" charset="77"/>
              </a:rPr>
              <a:t>Now found in all districts</a:t>
            </a:r>
          </a:p>
          <a:p>
            <a:pPr algn="ctr">
              <a:spcBef>
                <a:spcPct val="0"/>
              </a:spcBef>
              <a:spcAft>
                <a:spcPts val="500"/>
              </a:spcAft>
              <a:buSzTx/>
              <a:defRPr/>
            </a:pPr>
            <a:endParaRPr lang="en-US" altLang="de-DE" b="1" dirty="0">
              <a:latin typeface="Gill Sans MT" panose="020B0502020104020203" pitchFamily="34" charset="77"/>
              <a:ea typeface="Tw Cen MT" charset="0"/>
              <a:cs typeface="Tw Cen MT" charset="0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Gill Sans MT" panose="020B0502020104020203" pitchFamily="34" charset="77"/>
              <a:ea typeface="Tw Cen MT" charset="0"/>
              <a:cs typeface="Tw Cen M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224173-C2A1-7247-9994-9DA9635418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608" y="4145654"/>
            <a:ext cx="968429" cy="1096725"/>
          </a:xfrm>
          <a:prstGeom prst="rect">
            <a:avLst/>
          </a:prstGeom>
          <a:ln w="0"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589C3-ED35-1B4A-BC11-BE81A6C10B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A44442-4149-BA41-9800-D27F25596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889574"/>
            <a:ext cx="9144000" cy="9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B22072-28EE-B042-A7AD-AD10AE6784FA}"/>
              </a:ext>
            </a:extLst>
          </p:cNvPr>
          <p:cNvSpPr/>
          <p:nvPr/>
        </p:nvSpPr>
        <p:spPr>
          <a:xfrm>
            <a:off x="4232804" y="3275112"/>
            <a:ext cx="6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Akhter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7A6E2-DE98-3443-B9F9-0E8FAFD35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067312"/>
            <a:ext cx="8286750" cy="5778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7C169-BF1B-D04B-9A5A-D08621E74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20C594-247E-624B-B57E-C0FCB882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AFDD749-21A4-0E44-8062-AC1188D93E4D}"/>
              </a:ext>
            </a:extLst>
          </p:cNvPr>
          <p:cNvSpPr/>
          <p:nvPr/>
        </p:nvSpPr>
        <p:spPr>
          <a:xfrm>
            <a:off x="-15643" y="3609708"/>
            <a:ext cx="4410478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500"/>
              </a:spcAft>
              <a:buSzTx/>
              <a:defRPr/>
            </a:pPr>
            <a:r>
              <a:rPr lang="en-US" altLang="de-DE" sz="1400" b="1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Partnerships for publicity</a:t>
            </a:r>
            <a:r>
              <a:rPr lang="en-US" altLang="de-DE" sz="1200" b="1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!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de-DE" sz="1400" dirty="0">
                <a:latin typeface="Gill Sans MT" panose="020B0502020104020203" pitchFamily="34" charset="77"/>
                <a:ea typeface="Tw Cen MT" charset="0"/>
                <a:cs typeface="Tw Cen MT" charset="0"/>
              </a:rPr>
              <a:t>Governmental partners: Agricultural Information Services (AIS), the Department of Agricultural extension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Non-Governmental Partners: Agricultural Advisory Society (AAS)</a:t>
            </a:r>
          </a:p>
          <a:p>
            <a:pPr marL="800100" lvl="1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Initial focus on key maize growing locations at risk of FAW</a:t>
            </a:r>
          </a:p>
          <a:p>
            <a:pPr marL="800100" lvl="1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Targeted video shows in markets, farmers’ groups, integrated pest management clubs</a:t>
            </a:r>
          </a:p>
          <a:p>
            <a:pPr marL="800100" lvl="1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Combined with entertaining videos (captures audience)</a:t>
            </a:r>
          </a:p>
          <a:p>
            <a:pPr marL="800100" lvl="1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rPr>
              <a:t>Leaflet and information distribution, Q&amp;A</a:t>
            </a: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endParaRPr lang="en-US" altLang="en-US" sz="1050" dirty="0">
              <a:latin typeface="Gill Sans MT" panose="020B0502020104020203" pitchFamily="34" charset="77"/>
              <a:ea typeface="MS PGothic" panose="020B0600070205080204" pitchFamily="34" charset="-128"/>
              <a:cs typeface="Tw Cen MT" panose="020B0602020104020603" pitchFamily="34" charset="77"/>
            </a:endParaRPr>
          </a:p>
          <a:p>
            <a:pPr marL="342900" indent="-342900">
              <a:spcBef>
                <a:spcPct val="0"/>
              </a:spcBef>
              <a:spcAft>
                <a:spcPts val="500"/>
              </a:spcAft>
              <a:buSzTx/>
              <a:buFont typeface="Arial" panose="020B0604020202020204" pitchFamily="34" charset="0"/>
              <a:buChar char="•"/>
              <a:defRPr/>
            </a:pPr>
            <a:endParaRPr lang="en-US" altLang="de-DE" dirty="0">
              <a:latin typeface="Gill Sans MT" panose="020B0502020104020203" pitchFamily="34" charset="77"/>
              <a:ea typeface="Tw Cen MT" charset="0"/>
              <a:cs typeface="Tw Cen MT" charset="0"/>
            </a:endParaRPr>
          </a:p>
        </p:txBody>
      </p:sp>
      <p:sp>
        <p:nvSpPr>
          <p:cNvPr id="30" name="Google Shape;78;p17">
            <a:extLst>
              <a:ext uri="{FF2B5EF4-FFF2-40B4-BE49-F238E27FC236}">
                <a16:creationId xmlns:a16="http://schemas.microsoft.com/office/drawing/2014/main" id="{5C7FA678-D41D-B244-AC71-38423E0437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69" y="992849"/>
            <a:ext cx="91440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7D28"/>
              </a:buClr>
              <a:buSzPts val="3200"/>
              <a:buFont typeface="Arial"/>
              <a:buNone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77"/>
              </a:rPr>
              <a:t>Mass awareness raising through partnerships and SAWBO</a:t>
            </a:r>
            <a:endParaRPr sz="26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13DDF47-5ECA-B646-83D3-80ACCF89154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60" y="4988936"/>
            <a:ext cx="2195409" cy="168919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529AB9-C365-C64B-B508-3A8E19CA41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" y="1503375"/>
            <a:ext cx="2500221" cy="203201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4B07A-3F08-C34F-B1D9-BF971929B8B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86" y="1503375"/>
            <a:ext cx="2640966" cy="203201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41DF76-D315-344F-B822-23B90EC7871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55" y="1503375"/>
            <a:ext cx="2640966" cy="203201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D419E7-CCD4-C64A-A5C6-9EAE0D2CDE3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842" y="3812138"/>
            <a:ext cx="2798445" cy="19554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EC65AB7C-EE81-754D-9351-A73F29D07030}"/>
              </a:ext>
            </a:extLst>
          </p:cNvPr>
          <p:cNvSpPr/>
          <p:nvPr/>
        </p:nvSpPr>
        <p:spPr>
          <a:xfrm>
            <a:off x="2582870" y="2269705"/>
            <a:ext cx="977265" cy="386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5CC48E2-CC67-984B-8292-2ED554731C4C}"/>
              </a:ext>
            </a:extLst>
          </p:cNvPr>
          <p:cNvSpPr/>
          <p:nvPr/>
        </p:nvSpPr>
        <p:spPr>
          <a:xfrm>
            <a:off x="5667065" y="2326020"/>
            <a:ext cx="977265" cy="386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BF75DB3-E116-DB45-90AB-A7FE36F8D491}"/>
              </a:ext>
            </a:extLst>
          </p:cNvPr>
          <p:cNvSpPr/>
          <p:nvPr/>
        </p:nvSpPr>
        <p:spPr>
          <a:xfrm rot="5400000">
            <a:off x="6127532" y="3557950"/>
            <a:ext cx="977265" cy="386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EB3992EF-7C84-D844-936B-072652FC6B04}"/>
              </a:ext>
            </a:extLst>
          </p:cNvPr>
          <p:cNvSpPr/>
          <p:nvPr/>
        </p:nvSpPr>
        <p:spPr>
          <a:xfrm>
            <a:off x="6426517" y="5223380"/>
            <a:ext cx="977265" cy="386725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1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601D8-1084-DD43-A053-FD44467E077F}"/>
              </a:ext>
            </a:extLst>
          </p:cNvPr>
          <p:cNvGrpSpPr/>
          <p:nvPr/>
        </p:nvGrpSpPr>
        <p:grpSpPr>
          <a:xfrm>
            <a:off x="0" y="5932449"/>
            <a:ext cx="9144000" cy="847492"/>
            <a:chOff x="0" y="5910147"/>
            <a:chExt cx="9144000" cy="847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9D985-0C80-3F4D-B96C-CAEF88812F2D}"/>
                </a:ext>
              </a:extLst>
            </p:cNvPr>
            <p:cNvSpPr/>
            <p:nvPr/>
          </p:nvSpPr>
          <p:spPr>
            <a:xfrm>
              <a:off x="5765180" y="5954751"/>
              <a:ext cx="1025913" cy="80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Image result for BHEARD Michigan">
              <a:extLst>
                <a:ext uri="{FF2B5EF4-FFF2-40B4-BE49-F238E27FC236}">
                  <a16:creationId xmlns:a16="http://schemas.microsoft.com/office/drawing/2014/main" id="{F2185664-6C2B-7B43-B0A9-8BF13982CC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22" y="6096890"/>
              <a:ext cx="1554597" cy="518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FA2270-2233-1744-938A-9950506D13C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59" y="6076183"/>
              <a:ext cx="630161" cy="5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39042-5CC7-4348-9D8C-2DDB6526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970" y="6058248"/>
              <a:ext cx="746831" cy="5572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A31976-A3D3-6048-8D1E-90D8414922B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910147"/>
              <a:ext cx="9144000" cy="0"/>
            </a:xfrm>
            <a:prstGeom prst="line">
              <a:avLst/>
            </a:prstGeom>
            <a:ln w="63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20C594-247E-624B-B57E-C0FCB882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31FAE-FFB3-7E4E-B885-03CE55339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89574"/>
            <a:ext cx="9144000" cy="97784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17B07A4-9109-384C-99FD-59B1EC4C547D}"/>
              </a:ext>
            </a:extLst>
          </p:cNvPr>
          <p:cNvGrpSpPr/>
          <p:nvPr/>
        </p:nvGrpSpPr>
        <p:grpSpPr>
          <a:xfrm>
            <a:off x="-182880" y="1389327"/>
            <a:ext cx="6068441" cy="4543122"/>
            <a:chOff x="-182880" y="1389327"/>
            <a:chExt cx="6068441" cy="4543122"/>
          </a:xfrm>
        </p:grpSpPr>
        <p:pic>
          <p:nvPicPr>
            <p:cNvPr id="13" name="Picture 12" descr="A close up of a map&#10;&#10;Description automatically generated">
              <a:extLst>
                <a:ext uri="{FF2B5EF4-FFF2-40B4-BE49-F238E27FC236}">
                  <a16:creationId xmlns:a16="http://schemas.microsoft.com/office/drawing/2014/main" id="{E7389150-AE84-114D-8E1E-CED1232CF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2880" y="1389327"/>
              <a:ext cx="3510595" cy="4543122"/>
            </a:xfrm>
            <a:prstGeom prst="rect">
              <a:avLst/>
            </a:prstGeom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1518C15A-371D-C846-BF14-0F67195294D8}"/>
                </a:ext>
              </a:extLst>
            </p:cNvPr>
            <p:cNvSpPr/>
            <p:nvPr/>
          </p:nvSpPr>
          <p:spPr>
            <a:xfrm rot="10800000">
              <a:off x="2401555" y="1702084"/>
              <a:ext cx="977265" cy="38672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48DE73-945D-B649-99C6-6DB1ABACB065}"/>
                </a:ext>
              </a:extLst>
            </p:cNvPr>
            <p:cNvSpPr/>
            <p:nvPr/>
          </p:nvSpPr>
          <p:spPr>
            <a:xfrm>
              <a:off x="3378820" y="1572986"/>
              <a:ext cx="2506741" cy="2654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Preparing for Fall Armyworm in the 2018-19 maize season (before April ‘19)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Prior to large-scale infestation, video shows were conducted in 224 villages 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12,849 farmer viewers (32% women)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SzTx/>
                <a:buFont typeface="Arial" panose="020B0604020202020204" pitchFamily="34" charset="0"/>
                <a:buChar char="•"/>
                <a:defRPr/>
              </a:pPr>
              <a:endParaRPr lang="en-US" altLang="de-DE" sz="1400" dirty="0">
                <a:latin typeface="Gill Sans MT" panose="020B0502020104020203" pitchFamily="34" charset="77"/>
                <a:ea typeface="Tw Cen MT" charset="0"/>
                <a:cs typeface="Tw Cen MT" charset="0"/>
              </a:endParaRPr>
            </a:p>
          </p:txBody>
        </p:sp>
      </p:grpSp>
      <p:sp>
        <p:nvSpPr>
          <p:cNvPr id="24" name="Google Shape;78;p17">
            <a:extLst>
              <a:ext uri="{FF2B5EF4-FFF2-40B4-BE49-F238E27FC236}">
                <a16:creationId xmlns:a16="http://schemas.microsoft.com/office/drawing/2014/main" id="{017E77FE-5643-F848-8ADB-6602E90B4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69" y="992849"/>
            <a:ext cx="91440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7D28"/>
              </a:buClr>
              <a:buSzPts val="3200"/>
              <a:buFont typeface="Arial"/>
              <a:buNone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77"/>
              </a:rPr>
              <a:t>Mass awareness raising through partnerships and SAWBO</a:t>
            </a:r>
            <a:endParaRPr sz="26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B9FE10-7CF7-154E-AFB3-D4CF59174061}"/>
              </a:ext>
            </a:extLst>
          </p:cNvPr>
          <p:cNvGrpSpPr/>
          <p:nvPr/>
        </p:nvGrpSpPr>
        <p:grpSpPr>
          <a:xfrm>
            <a:off x="3258440" y="1404423"/>
            <a:ext cx="5771260" cy="5037745"/>
            <a:chOff x="3258440" y="1404423"/>
            <a:chExt cx="5771260" cy="50377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477AB49-7F13-0549-8423-6F2F5036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5561" y="1404423"/>
              <a:ext cx="3144139" cy="4429111"/>
            </a:xfrm>
            <a:prstGeom prst="rect">
              <a:avLst/>
            </a:prstGeom>
          </p:spPr>
        </p:pic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F681B59E-F70F-B545-8A62-26B22E13B6E4}"/>
                </a:ext>
              </a:extLst>
            </p:cNvPr>
            <p:cNvSpPr/>
            <p:nvPr/>
          </p:nvSpPr>
          <p:spPr>
            <a:xfrm>
              <a:off x="5560752" y="4618499"/>
              <a:ext cx="977265" cy="386725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F986F8-8BCE-744F-A2E0-16F785B98D78}"/>
                </a:ext>
              </a:extLst>
            </p:cNvPr>
            <p:cNvSpPr/>
            <p:nvPr/>
          </p:nvSpPr>
          <p:spPr>
            <a:xfrm>
              <a:off x="3258440" y="4090242"/>
              <a:ext cx="2506741" cy="2351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Expanding in the 2019-20 season (before Feb ‘20)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921 villages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132,385 farmer viewers (23% women)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en-US" sz="1400" dirty="0">
                  <a:latin typeface="Gill Sans MT" panose="020B0502020104020203" pitchFamily="34" charset="77"/>
                  <a:ea typeface="MS PGothic" panose="020B0600070205080204" pitchFamily="34" charset="-128"/>
                  <a:cs typeface="Tw Cen MT" panose="020B0602020104020603" pitchFamily="34" charset="77"/>
                </a:rPr>
                <a:t>138,745 infographic leaflets distributed</a:t>
              </a: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/>
              </a:pPr>
              <a:endParaRPr lang="en-US" altLang="en-US" sz="1400" dirty="0">
                <a:latin typeface="Gill Sans MT" panose="020B0502020104020203" pitchFamily="34" charset="77"/>
                <a:ea typeface="MS PGothic" panose="020B0600070205080204" pitchFamily="34" charset="-128"/>
                <a:cs typeface="Tw Cen MT" panose="020B0602020104020603" pitchFamily="34" charset="77"/>
              </a:endParaRPr>
            </a:p>
            <a:p>
              <a:pPr marL="342900" indent="-342900">
                <a:spcBef>
                  <a:spcPct val="0"/>
                </a:spcBef>
                <a:spcAft>
                  <a:spcPts val="500"/>
                </a:spcAft>
                <a:buSzTx/>
                <a:buFont typeface="Arial" panose="020B0604020202020204" pitchFamily="34" charset="0"/>
                <a:buChar char="•"/>
                <a:defRPr/>
              </a:pPr>
              <a:endParaRPr lang="en-US" altLang="de-DE" sz="1400" dirty="0">
                <a:latin typeface="Gill Sans MT" panose="020B0502020104020203" pitchFamily="34" charset="77"/>
                <a:ea typeface="Tw Cen MT" charset="0"/>
                <a:cs typeface="Tw Cen M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03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601D8-1084-DD43-A053-FD44467E077F}"/>
              </a:ext>
            </a:extLst>
          </p:cNvPr>
          <p:cNvGrpSpPr/>
          <p:nvPr/>
        </p:nvGrpSpPr>
        <p:grpSpPr>
          <a:xfrm>
            <a:off x="0" y="5932449"/>
            <a:ext cx="9144000" cy="847492"/>
            <a:chOff x="0" y="5910147"/>
            <a:chExt cx="9144000" cy="847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9D985-0C80-3F4D-B96C-CAEF88812F2D}"/>
                </a:ext>
              </a:extLst>
            </p:cNvPr>
            <p:cNvSpPr/>
            <p:nvPr/>
          </p:nvSpPr>
          <p:spPr>
            <a:xfrm>
              <a:off x="5765180" y="5954751"/>
              <a:ext cx="1025913" cy="80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Image result for BHEARD Michigan">
              <a:extLst>
                <a:ext uri="{FF2B5EF4-FFF2-40B4-BE49-F238E27FC236}">
                  <a16:creationId xmlns:a16="http://schemas.microsoft.com/office/drawing/2014/main" id="{F2185664-6C2B-7B43-B0A9-8BF13982CC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22" y="6096890"/>
              <a:ext cx="1554597" cy="518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FA2270-2233-1744-938A-9950506D13C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59" y="6076183"/>
              <a:ext cx="630161" cy="5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39042-5CC7-4348-9D8C-2DDB6526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970" y="6058248"/>
              <a:ext cx="746831" cy="5572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A31976-A3D3-6048-8D1E-90D8414922B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910147"/>
              <a:ext cx="9144000" cy="0"/>
            </a:xfrm>
            <a:prstGeom prst="line">
              <a:avLst/>
            </a:prstGeom>
            <a:ln w="63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820C594-247E-624B-B57E-C0FCB882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31FAE-FFB3-7E4E-B885-03CE55339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89574"/>
            <a:ext cx="9144000" cy="977843"/>
          </a:xfrm>
          <a:prstGeom prst="rect">
            <a:avLst/>
          </a:prstGeom>
        </p:spPr>
      </p:pic>
      <p:sp>
        <p:nvSpPr>
          <p:cNvPr id="24" name="Google Shape;78;p17">
            <a:extLst>
              <a:ext uri="{FF2B5EF4-FFF2-40B4-BE49-F238E27FC236}">
                <a16:creationId xmlns:a16="http://schemas.microsoft.com/office/drawing/2014/main" id="{017E77FE-5643-F848-8ADB-6602E90B4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69" y="992849"/>
            <a:ext cx="91440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7D28"/>
              </a:buClr>
              <a:buSzPts val="3200"/>
              <a:buFont typeface="Arial"/>
              <a:buNone/>
            </a:pPr>
            <a:r>
              <a:rPr lang="en-US" sz="2600" dirty="0">
                <a:solidFill>
                  <a:schemeClr val="tx1"/>
                </a:solidFill>
                <a:latin typeface="Gill Sans MT" panose="020B0502020104020203" pitchFamily="34" charset="77"/>
              </a:rPr>
              <a:t>Reaching scale – direct link to Govt. websites in all 64 districts</a:t>
            </a:r>
            <a:endParaRPr sz="26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26761-645B-B048-99BC-A0ED97F01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15" y="1542125"/>
            <a:ext cx="6172619" cy="36585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CA43C2-FD05-1E4E-89EF-F68695FF454B}"/>
              </a:ext>
            </a:extLst>
          </p:cNvPr>
          <p:cNvGrpSpPr/>
          <p:nvPr/>
        </p:nvGrpSpPr>
        <p:grpSpPr>
          <a:xfrm>
            <a:off x="6541185" y="1496742"/>
            <a:ext cx="2316206" cy="4287029"/>
            <a:chOff x="6541185" y="1496742"/>
            <a:chExt cx="2316206" cy="4287029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F681B59E-F70F-B545-8A62-26B22E13B6E4}"/>
                </a:ext>
              </a:extLst>
            </p:cNvPr>
            <p:cNvSpPr/>
            <p:nvPr/>
          </p:nvSpPr>
          <p:spPr>
            <a:xfrm>
              <a:off x="6541185" y="4029854"/>
              <a:ext cx="977265" cy="5970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8FE667-3233-A741-B2FF-BA3983A53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28207" y="1496742"/>
              <a:ext cx="1329184" cy="428702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465790-E1EB-7644-9471-D831D642B887}"/>
              </a:ext>
            </a:extLst>
          </p:cNvPr>
          <p:cNvSpPr txBox="1"/>
          <p:nvPr/>
        </p:nvSpPr>
        <p:spPr>
          <a:xfrm>
            <a:off x="881196" y="5388413"/>
            <a:ext cx="479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  <a:hlinkClick r:id="rId10"/>
              </a:rPr>
              <a:t>https://www.bangladesh.gov.bd/index.php?lang=en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98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F601D8-1084-DD43-A053-FD44467E077F}"/>
              </a:ext>
            </a:extLst>
          </p:cNvPr>
          <p:cNvGrpSpPr/>
          <p:nvPr/>
        </p:nvGrpSpPr>
        <p:grpSpPr>
          <a:xfrm>
            <a:off x="0" y="5932449"/>
            <a:ext cx="9144000" cy="847492"/>
            <a:chOff x="0" y="5910147"/>
            <a:chExt cx="9144000" cy="8474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E9D985-0C80-3F4D-B96C-CAEF88812F2D}"/>
                </a:ext>
              </a:extLst>
            </p:cNvPr>
            <p:cNvSpPr/>
            <p:nvPr/>
          </p:nvSpPr>
          <p:spPr>
            <a:xfrm>
              <a:off x="5765180" y="5954751"/>
              <a:ext cx="1025913" cy="80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Image result for BHEARD Michigan">
              <a:extLst>
                <a:ext uri="{FF2B5EF4-FFF2-40B4-BE49-F238E27FC236}">
                  <a16:creationId xmlns:a16="http://schemas.microsoft.com/office/drawing/2014/main" id="{F2185664-6C2B-7B43-B0A9-8BF13982CC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522" y="6096890"/>
              <a:ext cx="1554597" cy="518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FA2270-2233-1744-938A-9950506D13C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359" y="6076183"/>
              <a:ext cx="630161" cy="58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739042-5CC7-4348-9D8C-2DDB6526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5970" y="6058248"/>
              <a:ext cx="746831" cy="5572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A31976-A3D3-6048-8D1E-90D8414922B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910147"/>
              <a:ext cx="9144000" cy="0"/>
            </a:xfrm>
            <a:prstGeom prst="line">
              <a:avLst/>
            </a:prstGeom>
            <a:ln w="635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FB22072-28EE-B042-A7AD-AD10AE6784FA}"/>
              </a:ext>
            </a:extLst>
          </p:cNvPr>
          <p:cNvSpPr/>
          <p:nvPr/>
        </p:nvSpPr>
        <p:spPr>
          <a:xfrm>
            <a:off x="4232804" y="3275112"/>
            <a:ext cx="6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Akhter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20C594-247E-624B-B57E-C0FCB882B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42" y="-10498"/>
            <a:ext cx="9159641" cy="1077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31FAE-FFB3-7E4E-B885-03CE55339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889574"/>
            <a:ext cx="9144000" cy="977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CBBAC2-1BF5-1641-BC8F-B1E666348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766" y="1068196"/>
            <a:ext cx="6472465" cy="48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736</TotalTime>
  <Words>359</Words>
  <Application>Microsoft Macintosh PowerPoint</Application>
  <PresentationFormat>On-screen Show (4:3)</PresentationFormat>
  <Paragraphs>57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Gill Sans MT</vt:lpstr>
      <vt:lpstr>Office Theme</vt:lpstr>
      <vt:lpstr>PowerPoint Presentation</vt:lpstr>
      <vt:lpstr>The global spread of FAW as an invasive pest</vt:lpstr>
      <vt:lpstr>PowerPoint Presentation</vt:lpstr>
      <vt:lpstr>Mass awareness raising through partnerships and SAWBO</vt:lpstr>
      <vt:lpstr>Mass awareness raising through partnerships and SAWBO</vt:lpstr>
      <vt:lpstr>Reaching scale – direct link to Govt. websites in all 64 districts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Krupnik</dc:creator>
  <cp:lastModifiedBy>Timothy Krupnik</cp:lastModifiedBy>
  <cp:revision>42</cp:revision>
  <dcterms:created xsi:type="dcterms:W3CDTF">2020-05-03T15:15:51Z</dcterms:created>
  <dcterms:modified xsi:type="dcterms:W3CDTF">2020-07-15T10:30:13Z</dcterms:modified>
</cp:coreProperties>
</file>